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image2.jpeg" ContentType="image/jpeg"/>
  <Override PartName="/ppt/notesSlides/notesSlide4.xml" ContentType="application/vnd.openxmlformats-officedocument.presentationml.notesSlide+xml"/>
  <Override PartName="/ppt/media/image3.jpeg" ContentType="image/jpeg"/>
  <Override PartName="/ppt/media/image4.jpeg" ContentType="image/jpeg"/>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92" name="Shape 192"/>
          <p:cNvSpPr/>
          <p:nvPr>
            <p:ph type="sldImg"/>
          </p:nvPr>
        </p:nvSpPr>
        <p:spPr>
          <a:xfrm>
            <a:off x="1143000" y="685800"/>
            <a:ext cx="4572000" cy="3429000"/>
          </a:xfrm>
          <a:prstGeom prst="rect">
            <a:avLst/>
          </a:prstGeom>
        </p:spPr>
        <p:txBody>
          <a:bodyPr/>
          <a:lstStyle/>
          <a:p>
            <a:pPr/>
          </a:p>
        </p:txBody>
      </p:sp>
      <p:sp>
        <p:nvSpPr>
          <p:cNvPr id="193" name="Shape 19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Shape 207"/>
          <p:cNvSpPr/>
          <p:nvPr>
            <p:ph type="sldImg"/>
          </p:nvPr>
        </p:nvSpPr>
        <p:spPr>
          <a:prstGeom prst="rect">
            <a:avLst/>
          </a:prstGeom>
        </p:spPr>
        <p:txBody>
          <a:bodyPr/>
          <a:lstStyle/>
          <a:p>
            <a:pPr/>
          </a:p>
        </p:txBody>
      </p:sp>
      <p:sp>
        <p:nvSpPr>
          <p:cNvPr id="208" name="Shape 208"/>
          <p:cNvSpPr/>
          <p:nvPr>
            <p:ph type="body" sz="quarter" idx="1"/>
          </p:nvPr>
        </p:nvSpPr>
        <p:spPr>
          <a:prstGeom prst="rect">
            <a:avLst/>
          </a:prstGeom>
        </p:spPr>
        <p:txBody>
          <a:bodyPr/>
          <a:lstStyle>
            <a:lvl1pPr>
              <a:lnSpc>
                <a:spcPct val="125000"/>
              </a:lnSpc>
              <a:defRPr sz="2400">
                <a:latin typeface="Avenir Roman"/>
                <a:ea typeface="Avenir Roman"/>
                <a:cs typeface="Avenir Roman"/>
                <a:sym typeface="Avenir Roman"/>
              </a:defRPr>
            </a:lvl1pPr>
          </a:lstStyle>
          <a:p>
            <a:pPr/>
            <a:r>
              <a:t>This sort of change in one generation is only possible in cities, through cities. Note that even though we are seeing a change in the built environment in this picture, the lives of people in these two situations are also completely different: what they do, how they live, what they know, what they buy and sell, etc</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Shape 213"/>
          <p:cNvSpPr/>
          <p:nvPr>
            <p:ph type="sldImg"/>
          </p:nvPr>
        </p:nvSpPr>
        <p:spPr>
          <a:prstGeom prst="rect">
            <a:avLst/>
          </a:prstGeom>
        </p:spPr>
        <p:txBody>
          <a:bodyPr/>
          <a:lstStyle/>
          <a:p>
            <a:pPr/>
          </a:p>
        </p:txBody>
      </p:sp>
      <p:sp>
        <p:nvSpPr>
          <p:cNvPr id="214" name="Shape 214"/>
          <p:cNvSpPr/>
          <p:nvPr>
            <p:ph type="body" sz="quarter" idx="1"/>
          </p:nvPr>
        </p:nvSpPr>
        <p:spPr>
          <a:prstGeom prst="rect">
            <a:avLst/>
          </a:prstGeom>
        </p:spPr>
        <p:txBody>
          <a:bodyPr/>
          <a:lstStyle/>
          <a:p>
            <a:pPr/>
            <a:r>
              <a:t>These are typical facts about urbanization. And two key dates.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Shape 218"/>
          <p:cNvSpPr/>
          <p:nvPr>
            <p:ph type="sldImg"/>
          </p:nvPr>
        </p:nvSpPr>
        <p:spPr>
          <a:prstGeom prst="rect">
            <a:avLst/>
          </a:prstGeom>
        </p:spPr>
        <p:txBody>
          <a:bodyPr/>
          <a:lstStyle/>
          <a:p>
            <a:pPr/>
          </a:p>
        </p:txBody>
      </p:sp>
      <p:sp>
        <p:nvSpPr>
          <p:cNvPr id="219" name="Shape 219"/>
          <p:cNvSpPr/>
          <p:nvPr>
            <p:ph type="body" sz="quarter" idx="1"/>
          </p:nvPr>
        </p:nvSpPr>
        <p:spPr>
          <a:prstGeom prst="rect">
            <a:avLst/>
          </a:prstGeom>
        </p:spPr>
        <p:txBody>
          <a:bodyPr/>
          <a:lstStyle/>
          <a:p>
            <a:pPr/>
            <a:r>
              <a:t>Always amazing to look at night lights and see all the cities (of India). Feels like the sky on earth, and we will see later why. If we could see economic productivity or knowledge this picture would even brighter as such quantities are even more concentrated in larger cities.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r>
              <a:t>This is Tokyo after WWII, rising to become the biggest city in the world with about 40million people in 4 decades. Parallel to the picture of Shanghai.</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Shape 233"/>
          <p:cNvSpPr/>
          <p:nvPr>
            <p:ph type="sldImg"/>
          </p:nvPr>
        </p:nvSpPr>
        <p:spPr>
          <a:prstGeom prst="rect">
            <a:avLst/>
          </a:prstGeom>
        </p:spPr>
        <p:txBody>
          <a:bodyPr/>
          <a:lstStyle/>
          <a:p>
            <a:pPr/>
          </a:p>
        </p:txBody>
      </p:sp>
      <p:sp>
        <p:nvSpPr>
          <p:cNvPr id="234" name="Shape 234"/>
          <p:cNvSpPr/>
          <p:nvPr>
            <p:ph type="body" sz="quarter" idx="1"/>
          </p:nvPr>
        </p:nvSpPr>
        <p:spPr>
          <a:prstGeom prst="rect">
            <a:avLst/>
          </a:prstGeom>
        </p:spPr>
        <p:txBody>
          <a:bodyPr/>
          <a:lstStyle/>
          <a:p>
            <a:pPr/>
            <a:r>
              <a:t>Urbanization is related to systemic improvements in many measured of (human) development. We will see later why. This is a famous relation for economists interested in real economic growth.</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p>
            <a:pPr/>
            <a:r>
              <a:t>And, the trend for economic growth also extends to life expectancy and education, the other two components of the Human Development Index. This plot shows a nations’s largest cities versus their national average. Monrovia (Liberia) had a particularly tough time with civil war, Ebola and many refugees.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Shape 246"/>
          <p:cNvSpPr/>
          <p:nvPr>
            <p:ph type="sldImg"/>
          </p:nvPr>
        </p:nvSpPr>
        <p:spPr>
          <a:prstGeom prst="rect">
            <a:avLst/>
          </a:prstGeom>
        </p:spPr>
        <p:txBody>
          <a:bodyPr/>
          <a:lstStyle/>
          <a:p>
            <a:pPr/>
          </a:p>
        </p:txBody>
      </p:sp>
      <p:sp>
        <p:nvSpPr>
          <p:cNvPr id="247" name="Shape 247"/>
          <p:cNvSpPr/>
          <p:nvPr>
            <p:ph type="body" sz="quarter" idx="1"/>
          </p:nvPr>
        </p:nvSpPr>
        <p:spPr>
          <a:prstGeom prst="rect">
            <a:avLst/>
          </a:prstGeom>
        </p:spPr>
        <p:txBody>
          <a:bodyPr/>
          <a:lstStyle/>
          <a:p>
            <a:pPr/>
            <a:r>
              <a:t>But cities also are places of disproportionate consumption and GHG emissions.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Shape 251"/>
          <p:cNvSpPr/>
          <p:nvPr>
            <p:ph type="sldImg"/>
          </p:nvPr>
        </p:nvSpPr>
        <p:spPr>
          <a:prstGeom prst="rect">
            <a:avLst/>
          </a:prstGeom>
        </p:spPr>
        <p:txBody>
          <a:bodyPr/>
          <a:lstStyle/>
          <a:p>
            <a:pPr/>
          </a:p>
        </p:txBody>
      </p:sp>
      <p:sp>
        <p:nvSpPr>
          <p:cNvPr id="252" name="Shape 252"/>
          <p:cNvSpPr/>
          <p:nvPr>
            <p:ph type="body" sz="quarter" idx="1"/>
          </p:nvPr>
        </p:nvSpPr>
        <p:spPr>
          <a:prstGeom prst="rect">
            <a:avLst/>
          </a:prstGeom>
        </p:spPr>
        <p:txBody>
          <a:bodyPr/>
          <a:lstStyle/>
          <a:p>
            <a:pPr/>
            <a:r>
              <a:t>Some questions that these observations raise, we will attempt to answer them as we go. The point tough is that you need to understand cities before you can answer them.</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49" name="Rectangle"/>
          <p:cNvSpPr/>
          <p:nvPr/>
        </p:nvSpPr>
        <p:spPr>
          <a:xfrm>
            <a:off x="3851671" y="2768203"/>
            <a:ext cx="16689524" cy="182"/>
          </a:xfrm>
          <a:prstGeom prst="rect">
            <a:avLst/>
          </a:prstGeom>
          <a:ln w="12700">
            <a:solidFill>
              <a:srgbClr val="9A9A9A"/>
            </a:solidFill>
            <a:miter lim="400000"/>
          </a:ln>
        </p:spPr>
        <p:txBody>
          <a:bodyPr lIns="71437" tIns="71437" rIns="71437" bIns="71437" anchor="ctr"/>
          <a:lstStyle/>
          <a:p>
            <a:pPr algn="l" defTabSz="642937">
              <a:defRPr sz="1600">
                <a:solidFill>
                  <a:srgbClr val="000000"/>
                </a:solidFill>
                <a:latin typeface="Helvetica"/>
                <a:ea typeface="Helvetica"/>
                <a:cs typeface="Helvetica"/>
                <a:sym typeface="Helvetica"/>
              </a:defRPr>
            </a:pPr>
          </a:p>
        </p:txBody>
      </p:sp>
      <p:sp>
        <p:nvSpPr>
          <p:cNvPr id="150" name="Title Text"/>
          <p:cNvSpPr txBox="1"/>
          <p:nvPr>
            <p:ph type="title"/>
          </p:nvPr>
        </p:nvSpPr>
        <p:spPr>
          <a:xfrm>
            <a:off x="3851671" y="464343"/>
            <a:ext cx="16680658" cy="1964532"/>
          </a:xfrm>
          <a:prstGeom prst="rect">
            <a:avLst/>
          </a:prstGeom>
        </p:spPr>
        <p:txBody>
          <a:bodyPr lIns="71437" tIns="71437" rIns="71437" bIns="71437" anchor="b"/>
          <a:lstStyle>
            <a:lvl1pPr defTabSz="821531">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51" name="Body Level One…"/>
          <p:cNvSpPr txBox="1"/>
          <p:nvPr>
            <p:ph type="body" idx="1"/>
          </p:nvPr>
        </p:nvSpPr>
        <p:spPr>
          <a:xfrm>
            <a:off x="3851671" y="3125390"/>
            <a:ext cx="16680658" cy="9376173"/>
          </a:xfrm>
          <a:prstGeom prst="rect">
            <a:avLst/>
          </a:prstGeom>
        </p:spPr>
        <p:txBody>
          <a:bodyPr lIns="71437" tIns="71437" rIns="71437" bIns="71437"/>
          <a:lstStyle>
            <a:lvl1pPr marL="635000" indent="-635000" defTabSz="821531">
              <a:lnSpc>
                <a:spcPct val="100000"/>
              </a:lnSpc>
              <a:spcBef>
                <a:spcPts val="5900"/>
              </a:spcBef>
              <a:buSzPct val="75000"/>
              <a:buFont typeface="Helvetica Neue"/>
              <a:defRPr sz="5000">
                <a:solidFill>
                  <a:srgbClr val="747474"/>
                </a:solidFill>
                <a:latin typeface="Helvetica Neue Light"/>
                <a:ea typeface="Helvetica Neue Light"/>
                <a:cs typeface="Helvetica Neue Light"/>
                <a:sym typeface="Helvetica Neue Light"/>
              </a:defRPr>
            </a:lvl1pPr>
            <a:lvl2pPr marL="1092200" indent="-635000" defTabSz="821531">
              <a:lnSpc>
                <a:spcPct val="100000"/>
              </a:lnSpc>
              <a:spcBef>
                <a:spcPts val="5900"/>
              </a:spcBef>
              <a:buSzPct val="75000"/>
              <a:buFont typeface="Helvetica Neue"/>
              <a:defRPr sz="5000">
                <a:solidFill>
                  <a:srgbClr val="747474"/>
                </a:solidFill>
                <a:latin typeface="Helvetica Neue Light"/>
                <a:ea typeface="Helvetica Neue Light"/>
                <a:cs typeface="Helvetica Neue Light"/>
                <a:sym typeface="Helvetica Neue Light"/>
              </a:defRPr>
            </a:lvl2pPr>
            <a:lvl3pPr marL="1549400" indent="-635000" defTabSz="821531">
              <a:lnSpc>
                <a:spcPct val="100000"/>
              </a:lnSpc>
              <a:spcBef>
                <a:spcPts val="5900"/>
              </a:spcBef>
              <a:buSzPct val="75000"/>
              <a:buFont typeface="Helvetica Neue"/>
              <a:defRPr sz="5000">
                <a:solidFill>
                  <a:srgbClr val="747474"/>
                </a:solidFill>
                <a:latin typeface="Helvetica Neue Light"/>
                <a:ea typeface="Helvetica Neue Light"/>
                <a:cs typeface="Helvetica Neue Light"/>
                <a:sym typeface="Helvetica Neue Light"/>
              </a:defRPr>
            </a:lvl3pPr>
            <a:lvl4pPr marL="2006600" indent="-635000" defTabSz="821531">
              <a:lnSpc>
                <a:spcPct val="100000"/>
              </a:lnSpc>
              <a:spcBef>
                <a:spcPts val="5900"/>
              </a:spcBef>
              <a:buSzPct val="75000"/>
              <a:buFont typeface="Helvetica Neue"/>
              <a:defRPr sz="5000">
                <a:solidFill>
                  <a:srgbClr val="747474"/>
                </a:solidFill>
                <a:latin typeface="Helvetica Neue Light"/>
                <a:ea typeface="Helvetica Neue Light"/>
                <a:cs typeface="Helvetica Neue Light"/>
                <a:sym typeface="Helvetica Neue Light"/>
              </a:defRPr>
            </a:lvl4pPr>
            <a:lvl5pPr marL="2463800" indent="-635000" defTabSz="821531">
              <a:lnSpc>
                <a:spcPct val="100000"/>
              </a:lnSpc>
              <a:spcBef>
                <a:spcPts val="5900"/>
              </a:spcBef>
              <a:buSzPct val="75000"/>
              <a:buFont typeface="Helvetica Neue"/>
              <a:defRPr sz="5000">
                <a:solidFill>
                  <a:srgbClr val="747474"/>
                </a:solidFill>
                <a:latin typeface="Helvetica Neue Light"/>
                <a:ea typeface="Helvetica Neue Light"/>
                <a:cs typeface="Helvetica Neue Light"/>
                <a:sym typeface="Helvetica Neue Light"/>
              </a:defRPr>
            </a:lvl5pPr>
          </a:lstStyle>
          <a:p>
            <a:pPr/>
            <a:r>
              <a:t>Body Level One</a:t>
            </a:r>
          </a:p>
          <a:p>
            <a:pPr lvl="1"/>
            <a:r>
              <a:t>Body Level Two</a:t>
            </a:r>
          </a:p>
          <a:p>
            <a:pPr lvl="2"/>
            <a:r>
              <a:t>Body Level Three</a:t>
            </a:r>
          </a:p>
          <a:p>
            <a:pPr lvl="3"/>
            <a:r>
              <a:t>Body Level Four</a:t>
            </a:r>
          </a:p>
          <a:p>
            <a:pPr lvl="4"/>
            <a:r>
              <a:t>Body Level Five</a:t>
            </a:r>
          </a:p>
        </p:txBody>
      </p:sp>
      <p:sp>
        <p:nvSpPr>
          <p:cNvPr id="152" name="Slide Number"/>
          <p:cNvSpPr txBox="1"/>
          <p:nvPr>
            <p:ph type="sldNum" sz="quarter" idx="2"/>
          </p:nvPr>
        </p:nvSpPr>
        <p:spPr>
          <a:xfrm>
            <a:off x="20329146" y="12930187"/>
            <a:ext cx="409779" cy="415875"/>
          </a:xfrm>
          <a:prstGeom prst="rect">
            <a:avLst/>
          </a:prstGeom>
        </p:spPr>
        <p:txBody>
          <a:bodyPr lIns="71437" tIns="71437" rIns="71437" bIns="71437" anchor="t"/>
          <a:lstStyle>
            <a:lvl1pPr algn="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000000"/>
        </a:solidFill>
      </p:bgPr>
    </p:bg>
    <p:spTree>
      <p:nvGrpSpPr>
        <p:cNvPr id="1" name=""/>
        <p:cNvGrpSpPr/>
        <p:nvPr/>
      </p:nvGrpSpPr>
      <p:grpSpPr>
        <a:xfrm>
          <a:off x="0" y="0"/>
          <a:ext cx="0" cy="0"/>
          <a:chOff x="0" y="0"/>
          <a:chExt cx="0" cy="0"/>
        </a:xfrm>
      </p:grpSpPr>
      <p:sp>
        <p:nvSpPr>
          <p:cNvPr id="159" name="Title Text"/>
          <p:cNvSpPr txBox="1"/>
          <p:nvPr>
            <p:ph type="title"/>
          </p:nvPr>
        </p:nvSpPr>
        <p:spPr>
          <a:xfrm>
            <a:off x="4387453" y="357187"/>
            <a:ext cx="15609094" cy="3036095"/>
          </a:xfrm>
          <a:prstGeom prst="rect">
            <a:avLst/>
          </a:prstGeom>
        </p:spPr>
        <p:txBody>
          <a:bodyPr lIns="71437" tIns="71437" rIns="71437" bIns="71437" anchor="ctr"/>
          <a:lstStyle>
            <a:lvl1pPr algn="ctr" defTabSz="821531">
              <a:lnSpc>
                <a:spcPct val="100000"/>
              </a:lnSpc>
              <a:defRPr b="0" spc="0" sz="11200">
                <a:solidFill>
                  <a:srgbClr val="FFFFFF"/>
                </a:solidFill>
                <a:latin typeface="Helvetica Light"/>
                <a:ea typeface="Helvetica Light"/>
                <a:cs typeface="Helvetica Light"/>
                <a:sym typeface="Helvetica Light"/>
              </a:defRPr>
            </a:lvl1pPr>
          </a:lstStyle>
          <a:p>
            <a:pPr/>
            <a:r>
              <a:t>Title Text</a:t>
            </a:r>
          </a:p>
        </p:txBody>
      </p:sp>
      <p:sp>
        <p:nvSpPr>
          <p:cNvPr id="160" name="Body Level One…"/>
          <p:cNvSpPr txBox="1"/>
          <p:nvPr>
            <p:ph type="body" idx="1"/>
          </p:nvPr>
        </p:nvSpPr>
        <p:spPr>
          <a:xfrm>
            <a:off x="4387453" y="3643312"/>
            <a:ext cx="15609094" cy="8840392"/>
          </a:xfrm>
          <a:prstGeom prst="rect">
            <a:avLst/>
          </a:prstGeom>
        </p:spPr>
        <p:txBody>
          <a:bodyPr lIns="71437" tIns="71437" rIns="71437" bIns="71437" anchor="ctr"/>
          <a:lstStyle>
            <a:lvl1pPr marL="608263" indent="-608263" defTabSz="821531">
              <a:lnSpc>
                <a:spcPct val="100000"/>
              </a:lnSpc>
              <a:spcBef>
                <a:spcPts val="5900"/>
              </a:spcBef>
              <a:buSzPct val="75000"/>
              <a:defRPr sz="5200">
                <a:solidFill>
                  <a:srgbClr val="FFFFFF"/>
                </a:solidFill>
                <a:latin typeface="Helvetica Light"/>
                <a:ea typeface="Helvetica Light"/>
                <a:cs typeface="Helvetica Light"/>
                <a:sym typeface="Helvetica Light"/>
              </a:defRPr>
            </a:lvl1pPr>
            <a:lvl2pPr marL="1052763" indent="-608263" defTabSz="821531">
              <a:lnSpc>
                <a:spcPct val="100000"/>
              </a:lnSpc>
              <a:spcBef>
                <a:spcPts val="5900"/>
              </a:spcBef>
              <a:buSzPct val="75000"/>
              <a:defRPr sz="5200">
                <a:solidFill>
                  <a:srgbClr val="FFFFFF"/>
                </a:solidFill>
                <a:latin typeface="Helvetica Light"/>
                <a:ea typeface="Helvetica Light"/>
                <a:cs typeface="Helvetica Light"/>
                <a:sym typeface="Helvetica Light"/>
              </a:defRPr>
            </a:lvl2pPr>
            <a:lvl3pPr marL="1497263" indent="-608263" defTabSz="821531">
              <a:lnSpc>
                <a:spcPct val="100000"/>
              </a:lnSpc>
              <a:spcBef>
                <a:spcPts val="5900"/>
              </a:spcBef>
              <a:buSzPct val="75000"/>
              <a:defRPr sz="5200">
                <a:solidFill>
                  <a:srgbClr val="FFFFFF"/>
                </a:solidFill>
                <a:latin typeface="Helvetica Light"/>
                <a:ea typeface="Helvetica Light"/>
                <a:cs typeface="Helvetica Light"/>
                <a:sym typeface="Helvetica Light"/>
              </a:defRPr>
            </a:lvl3pPr>
            <a:lvl4pPr marL="1941763" indent="-608263" defTabSz="821531">
              <a:lnSpc>
                <a:spcPct val="100000"/>
              </a:lnSpc>
              <a:spcBef>
                <a:spcPts val="5900"/>
              </a:spcBef>
              <a:buSzPct val="75000"/>
              <a:defRPr sz="5200">
                <a:solidFill>
                  <a:srgbClr val="FFFFFF"/>
                </a:solidFill>
                <a:latin typeface="Helvetica Light"/>
                <a:ea typeface="Helvetica Light"/>
                <a:cs typeface="Helvetica Light"/>
                <a:sym typeface="Helvetica Light"/>
              </a:defRPr>
            </a:lvl4pPr>
            <a:lvl5pPr marL="2386263" indent="-608263" defTabSz="821531">
              <a:lnSpc>
                <a:spcPct val="100000"/>
              </a:lnSpc>
              <a:spcBef>
                <a:spcPts val="5900"/>
              </a:spcBef>
              <a:buSzPct val="75000"/>
              <a:defRPr sz="5200">
                <a:solidFill>
                  <a:srgbClr val="FFFFFF"/>
                </a:solidFill>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61"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68" name="Title Text"/>
          <p:cNvSpPr txBox="1"/>
          <p:nvPr>
            <p:ph type="title"/>
          </p:nvPr>
        </p:nvSpPr>
        <p:spPr>
          <a:xfrm>
            <a:off x="4833937" y="2303859"/>
            <a:ext cx="14716126" cy="4643438"/>
          </a:xfrm>
          <a:prstGeom prst="rect">
            <a:avLst/>
          </a:prstGeom>
        </p:spPr>
        <p:txBody>
          <a:bodyPr lIns="71437" tIns="71437" rIns="71437" bIns="71437" anchor="b"/>
          <a:lstStyle>
            <a:lvl1pPr algn="ctr" defTabSz="821531">
              <a:lnSpc>
                <a:spcPct val="100000"/>
              </a:lnSpc>
              <a:defRPr b="0" spc="0" sz="11200">
                <a:latin typeface="Helvetica Light"/>
                <a:ea typeface="Helvetica Light"/>
                <a:cs typeface="Helvetica Light"/>
                <a:sym typeface="Helvetica Light"/>
              </a:defRPr>
            </a:lvl1pPr>
          </a:lstStyle>
          <a:p>
            <a:pPr/>
            <a:r>
              <a:t>Title Text</a:t>
            </a:r>
          </a:p>
        </p:txBody>
      </p:sp>
      <p:sp>
        <p:nvSpPr>
          <p:cNvPr id="169" name="Body Level One…"/>
          <p:cNvSpPr txBox="1"/>
          <p:nvPr>
            <p:ph type="body" sz="quarter" idx="1"/>
          </p:nvPr>
        </p:nvSpPr>
        <p:spPr>
          <a:xfrm>
            <a:off x="4833937" y="7072312"/>
            <a:ext cx="14716126" cy="1589485"/>
          </a:xfrm>
          <a:prstGeom prst="rect">
            <a:avLst/>
          </a:prstGeom>
        </p:spPr>
        <p:txBody>
          <a:bodyPr lIns="71437" tIns="71437" rIns="71437" bIns="71437"/>
          <a:lstStyle>
            <a:lvl1pPr marL="0" indent="0" algn="ctr" defTabSz="821531">
              <a:lnSpc>
                <a:spcPct val="100000"/>
              </a:lnSpc>
              <a:spcBef>
                <a:spcPts val="0"/>
              </a:spcBef>
              <a:buSzTx/>
              <a:buNone/>
              <a:defRPr sz="4400">
                <a:latin typeface="Helvetica Light"/>
                <a:ea typeface="Helvetica Light"/>
                <a:cs typeface="Helvetica Light"/>
                <a:sym typeface="Helvetica Light"/>
              </a:defRPr>
            </a:lvl1pPr>
            <a:lvl2pPr marL="0" indent="228600" algn="ctr" defTabSz="821531">
              <a:lnSpc>
                <a:spcPct val="100000"/>
              </a:lnSpc>
              <a:spcBef>
                <a:spcPts val="0"/>
              </a:spcBef>
              <a:buSzTx/>
              <a:buNone/>
              <a:defRPr sz="4400">
                <a:latin typeface="Helvetica Light"/>
                <a:ea typeface="Helvetica Light"/>
                <a:cs typeface="Helvetica Light"/>
                <a:sym typeface="Helvetica Light"/>
              </a:defRPr>
            </a:lvl2pPr>
            <a:lvl3pPr marL="0" indent="457200" algn="ctr" defTabSz="821531">
              <a:lnSpc>
                <a:spcPct val="100000"/>
              </a:lnSpc>
              <a:spcBef>
                <a:spcPts val="0"/>
              </a:spcBef>
              <a:buSzTx/>
              <a:buNone/>
              <a:defRPr sz="4400">
                <a:latin typeface="Helvetica Light"/>
                <a:ea typeface="Helvetica Light"/>
                <a:cs typeface="Helvetica Light"/>
                <a:sym typeface="Helvetica Light"/>
              </a:defRPr>
            </a:lvl3pPr>
            <a:lvl4pPr marL="0" indent="685800" algn="ctr" defTabSz="821531">
              <a:lnSpc>
                <a:spcPct val="100000"/>
              </a:lnSpc>
              <a:spcBef>
                <a:spcPts val="0"/>
              </a:spcBef>
              <a:buSzTx/>
              <a:buNone/>
              <a:defRPr sz="4400">
                <a:latin typeface="Helvetica Light"/>
                <a:ea typeface="Helvetica Light"/>
                <a:cs typeface="Helvetica Light"/>
                <a:sym typeface="Helvetica Light"/>
              </a:defRPr>
            </a:lvl4pPr>
            <a:lvl5pPr marL="0" indent="914400" algn="ctr" defTabSz="821531">
              <a:lnSpc>
                <a:spcPct val="100000"/>
              </a:lnSpc>
              <a:spcBef>
                <a:spcPts val="0"/>
              </a:spcBef>
              <a:buSzTx/>
              <a:buNone/>
              <a:defRPr sz="4400">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70" name="Slide Number"/>
          <p:cNvSpPr txBox="1"/>
          <p:nvPr>
            <p:ph type="sldNum" sz="quarter" idx="2"/>
          </p:nvPr>
        </p:nvSpPr>
        <p:spPr>
          <a:xfrm>
            <a:off x="11935814" y="13010554"/>
            <a:ext cx="494513" cy="511176"/>
          </a:xfrm>
          <a:prstGeom prst="rect">
            <a:avLst/>
          </a:prstGeom>
        </p:spPr>
        <p:txBody>
          <a:bodyPr lIns="71437" tIns="71437" rIns="71437" bIns="71437" anchor="t"/>
          <a:lstStyle>
            <a:lvl1pPr defTabSz="821531">
              <a:defRPr sz="2400">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000000"/>
        </a:solidFill>
      </p:bgPr>
    </p:bg>
    <p:spTree>
      <p:nvGrpSpPr>
        <p:cNvPr id="1" name=""/>
        <p:cNvGrpSpPr/>
        <p:nvPr/>
      </p:nvGrpSpPr>
      <p:grpSpPr>
        <a:xfrm>
          <a:off x="0" y="0"/>
          <a:ext cx="0" cy="0"/>
          <a:chOff x="0" y="0"/>
          <a:chExt cx="0" cy="0"/>
        </a:xfrm>
      </p:grpSpPr>
      <p:sp>
        <p:nvSpPr>
          <p:cNvPr id="177"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84" name="Title Text"/>
          <p:cNvSpPr txBox="1"/>
          <p:nvPr>
            <p:ph type="title"/>
          </p:nvPr>
        </p:nvSpPr>
        <p:spPr>
          <a:xfrm>
            <a:off x="4833937" y="2303859"/>
            <a:ext cx="14716126" cy="4643438"/>
          </a:xfrm>
          <a:prstGeom prst="rect">
            <a:avLst/>
          </a:prstGeom>
        </p:spPr>
        <p:txBody>
          <a:bodyPr lIns="71437" tIns="71437" rIns="71437" bIns="71437" anchor="b"/>
          <a:lstStyle>
            <a:lvl1pPr algn="ctr" defTabSz="821531">
              <a:lnSpc>
                <a:spcPct val="100000"/>
              </a:lnSpc>
              <a:defRPr b="0" spc="0" sz="11200">
                <a:latin typeface="Helvetica Neue Medium"/>
                <a:ea typeface="Helvetica Neue Medium"/>
                <a:cs typeface="Helvetica Neue Medium"/>
                <a:sym typeface="Helvetica Neue Medium"/>
              </a:defRPr>
            </a:lvl1pPr>
          </a:lstStyle>
          <a:p>
            <a:pPr/>
            <a:r>
              <a:t>Title Text</a:t>
            </a:r>
          </a:p>
        </p:txBody>
      </p:sp>
      <p:sp>
        <p:nvSpPr>
          <p:cNvPr id="185" name="Body Level One…"/>
          <p:cNvSpPr txBox="1"/>
          <p:nvPr>
            <p:ph type="body" sz="quarter" idx="1"/>
          </p:nvPr>
        </p:nvSpPr>
        <p:spPr>
          <a:xfrm>
            <a:off x="4833937" y="7090171"/>
            <a:ext cx="14716126" cy="1589486"/>
          </a:xfrm>
          <a:prstGeom prst="rect">
            <a:avLst/>
          </a:prstGeom>
        </p:spPr>
        <p:txBody>
          <a:bodyPr lIns="71437" tIns="71437" rIns="71437" bIns="71437"/>
          <a:lstStyle>
            <a:lvl1pPr marL="0" indent="0" algn="ctr" defTabSz="821531">
              <a:lnSpc>
                <a:spcPct val="100000"/>
              </a:lnSpc>
              <a:spcBef>
                <a:spcPts val="0"/>
              </a:spcBef>
              <a:buSzTx/>
              <a:buNone/>
              <a:defRPr sz="5200"/>
            </a:lvl1pPr>
            <a:lvl2pPr marL="0" indent="0" algn="ctr" defTabSz="821531">
              <a:lnSpc>
                <a:spcPct val="100000"/>
              </a:lnSpc>
              <a:spcBef>
                <a:spcPts val="0"/>
              </a:spcBef>
              <a:buSzTx/>
              <a:buNone/>
              <a:defRPr sz="5200"/>
            </a:lvl2pPr>
            <a:lvl3pPr marL="0" indent="0" algn="ctr" defTabSz="821531">
              <a:lnSpc>
                <a:spcPct val="100000"/>
              </a:lnSpc>
              <a:spcBef>
                <a:spcPts val="0"/>
              </a:spcBef>
              <a:buSzTx/>
              <a:buNone/>
              <a:defRPr sz="5200"/>
            </a:lvl3pPr>
            <a:lvl4pPr marL="0" indent="0" algn="ctr" defTabSz="821531">
              <a:lnSpc>
                <a:spcPct val="100000"/>
              </a:lnSpc>
              <a:spcBef>
                <a:spcPts val="0"/>
              </a:spcBef>
              <a:buSzTx/>
              <a:buNone/>
              <a:defRPr sz="5200"/>
            </a:lvl4pPr>
            <a:lvl5pPr marL="0" indent="0" algn="ctr" defTabSz="821531">
              <a:lnSpc>
                <a:spcPct val="100000"/>
              </a:lnSpc>
              <a:spcBef>
                <a:spcPts val="0"/>
              </a:spcBef>
              <a:buSzTx/>
              <a:buNone/>
              <a:defRPr sz="5200"/>
            </a:lvl5pPr>
          </a:lstStyle>
          <a:p>
            <a:pPr/>
            <a:r>
              <a:t>Body Level One</a:t>
            </a:r>
          </a:p>
          <a:p>
            <a:pPr lvl="1"/>
            <a:r>
              <a:t>Body Level Two</a:t>
            </a:r>
          </a:p>
          <a:p>
            <a:pPr lvl="2"/>
            <a:r>
              <a:t>Body Level Three</a:t>
            </a:r>
          </a:p>
          <a:p>
            <a:pPr lvl="3"/>
            <a:r>
              <a:t>Body Level Four</a:t>
            </a:r>
          </a:p>
          <a:p>
            <a:pPr lvl="4"/>
            <a:r>
              <a:t>Body Level Five</a:t>
            </a:r>
          </a:p>
        </p:txBody>
      </p:sp>
      <p:sp>
        <p:nvSpPr>
          <p:cNvPr id="186" name="Slide Number"/>
          <p:cNvSpPr txBox="1"/>
          <p:nvPr>
            <p:ph type="sldNum" sz="quarter" idx="2"/>
          </p:nvPr>
        </p:nvSpPr>
        <p:spPr>
          <a:xfrm>
            <a:off x="11954103" y="13073062"/>
            <a:ext cx="466269" cy="477671"/>
          </a:xfrm>
          <a:prstGeom prst="rect">
            <a:avLst/>
          </a:prstGeom>
        </p:spPr>
        <p:txBody>
          <a:bodyPr lIns="71437" tIns="71437" rIns="71437" bIns="71437" anchor="t"/>
          <a:lstStyle>
            <a:lvl1pPr defTabSz="821531">
              <a:defRPr sz="22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3.jpeg"/><Relationship Id="rId4" Type="http://schemas.openxmlformats.org/officeDocument/2006/relationships/image" Target="../media/image4.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Lecture 1"/>
          <p:cNvSpPr txBox="1"/>
          <p:nvPr/>
        </p:nvSpPr>
        <p:spPr>
          <a:xfrm>
            <a:off x="10696574" y="4911387"/>
            <a:ext cx="2990851"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5000">
                <a:solidFill>
                  <a:srgbClr val="000000"/>
                </a:solidFill>
              </a:defRPr>
            </a:lvl1pPr>
          </a:lstStyle>
          <a:p>
            <a:pPr/>
            <a:r>
              <a:t>Lecture 1</a:t>
            </a:r>
          </a:p>
        </p:txBody>
      </p:sp>
      <p:sp>
        <p:nvSpPr>
          <p:cNvPr id="196" name="1.2 A Fast Urbanizing World: Opportunities and Challenges"/>
          <p:cNvSpPr txBox="1"/>
          <p:nvPr/>
        </p:nvSpPr>
        <p:spPr>
          <a:xfrm>
            <a:off x="4608207" y="7395673"/>
            <a:ext cx="15167586" cy="77510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4200"/>
            </a:lvl1pPr>
          </a:lstStyle>
          <a:p>
            <a:pPr/>
            <a:r>
              <a:t>1.2 A Fast Urbanizing World: Opportunities and Challenges </a:t>
            </a:r>
          </a:p>
        </p:txBody>
      </p:sp>
      <p:sp>
        <p:nvSpPr>
          <p:cNvPr id="197" name="IUS Chapter 1"/>
          <p:cNvSpPr txBox="1"/>
          <p:nvPr/>
        </p:nvSpPr>
        <p:spPr>
          <a:xfrm>
            <a:off x="20599596" y="12476716"/>
            <a:ext cx="2741270"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Chapter 1</a:t>
            </a:r>
          </a:p>
        </p:txBody>
      </p:sp>
      <p:sp>
        <p:nvSpPr>
          <p:cNvPr id="198" name="©Luís M. A. Bettencourt 2024"/>
          <p:cNvSpPr txBox="1"/>
          <p:nvPr/>
        </p:nvSpPr>
        <p:spPr>
          <a:xfrm>
            <a:off x="3644770" y="11206079"/>
            <a:ext cx="14710228" cy="1071564"/>
          </a:xfrm>
          <a:prstGeom prst="rect">
            <a:avLst/>
          </a:prstGeom>
          <a:ln w="12700">
            <a:miter lim="400000"/>
          </a:ln>
          <a:extLst>
            <a:ext uri="{C572A759-6A51-4108-AA02-DFA0A04FC94B}">
              <ma14:wrappingTextBoxFlag xmlns:ma14="http://schemas.microsoft.com/office/mac/drawingml/2011/main" val="1"/>
            </a:ext>
          </a:extLst>
        </p:spPr>
        <p:txBody>
          <a:bodyPr lIns="25717" tIns="25717" rIns="25717" bIns="25717">
            <a:normAutofit fontScale="100000" lnSpcReduction="0"/>
          </a:bodyPr>
          <a:lstStyle>
            <a:lvl1pPr algn="l" defTabSz="825500">
              <a:defRPr b="1" sz="3000">
                <a:solidFill>
                  <a:srgbClr val="000000"/>
                </a:solidFill>
              </a:defRPr>
            </a:lvl1pPr>
          </a:lstStyle>
          <a:p>
            <a:pPr/>
            <a:r>
              <a:t>©Luís M. A. Bettencourt 2024</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Questions we would like to answer:…"/>
          <p:cNvSpPr txBox="1"/>
          <p:nvPr/>
        </p:nvSpPr>
        <p:spPr>
          <a:xfrm>
            <a:off x="458197" y="1155700"/>
            <a:ext cx="22687219" cy="11353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5000">
                <a:solidFill>
                  <a:srgbClr val="000000"/>
                </a:solidFill>
                <a:latin typeface="Helvetica"/>
                <a:ea typeface="Helvetica"/>
                <a:cs typeface="Helvetica"/>
                <a:sym typeface="Helvetica"/>
              </a:defRPr>
            </a:pPr>
            <a:r>
              <a:rPr b="1"/>
              <a:t>Questions we would like to answer:  </a:t>
            </a:r>
            <a:endParaRPr b="1"/>
          </a:p>
          <a:p>
            <a:pPr marL="432802" indent="-432802" algn="l" defTabSz="457200">
              <a:buSzPct val="75000"/>
              <a:buChar char="-"/>
              <a:defRPr sz="4000">
                <a:solidFill>
                  <a:srgbClr val="000000"/>
                </a:solidFill>
                <a:latin typeface="Helvetica"/>
                <a:ea typeface="Helvetica"/>
                <a:cs typeface="Helvetica"/>
                <a:sym typeface="Helvetica"/>
              </a:defRPr>
            </a:pPr>
            <a:r>
              <a:t>Why is urbanization happening everywhere?</a:t>
            </a:r>
          </a:p>
          <a:p>
            <a:pPr marL="432802" indent="-432802" algn="l" defTabSz="457200">
              <a:buSzPct val="75000"/>
              <a:buChar char="-"/>
              <a:defRPr sz="4000">
                <a:solidFill>
                  <a:srgbClr val="000000"/>
                </a:solidFill>
                <a:latin typeface="Helvetica"/>
                <a:ea typeface="Helvetica"/>
                <a:cs typeface="Helvetica"/>
                <a:sym typeface="Helvetica"/>
              </a:defRPr>
            </a:pPr>
            <a:r>
              <a:t>Is it a blip or an irreversible transition?</a:t>
            </a:r>
          </a:p>
          <a:p>
            <a:pPr marL="432802" indent="-432802" algn="l" defTabSz="457200">
              <a:buSzPct val="75000"/>
              <a:buChar char="-"/>
              <a:defRPr sz="4000">
                <a:solidFill>
                  <a:srgbClr val="000000"/>
                </a:solidFill>
                <a:latin typeface="Helvetica"/>
                <a:ea typeface="Helvetica"/>
                <a:cs typeface="Helvetica"/>
                <a:sym typeface="Helvetica"/>
              </a:defRPr>
            </a:pPr>
            <a:r>
              <a:t>Are cities leftwing or rightwing? Free markets? Social support nets?</a:t>
            </a:r>
          </a:p>
          <a:p>
            <a:pPr marL="432802" indent="-432802" algn="l" defTabSz="457200">
              <a:buSzPct val="75000"/>
              <a:buChar char="-"/>
              <a:defRPr sz="4000">
                <a:solidFill>
                  <a:srgbClr val="000000"/>
                </a:solidFill>
                <a:latin typeface="Helvetica"/>
                <a:ea typeface="Helvetica"/>
                <a:cs typeface="Helvetica"/>
                <a:sym typeface="Helvetica"/>
              </a:defRPr>
            </a:pPr>
            <a:r>
              <a:t>Are there ideal cities (just, green, smart)? How do we get there?</a:t>
            </a:r>
          </a:p>
          <a:p>
            <a:pPr marL="432802" indent="-432802" algn="l" defTabSz="457200">
              <a:buSzPct val="75000"/>
              <a:buChar char="-"/>
              <a:defRPr sz="4000">
                <a:solidFill>
                  <a:srgbClr val="000000"/>
                </a:solidFill>
                <a:latin typeface="Helvetica"/>
                <a:ea typeface="Helvetica"/>
                <a:cs typeface="Helvetica"/>
                <a:sym typeface="Helvetica"/>
              </a:defRPr>
            </a:pPr>
            <a:r>
              <a:t>When do cities produce (human) development? </a:t>
            </a:r>
          </a:p>
          <a:p>
            <a:pPr marL="432802" indent="-432802" algn="l" defTabSz="457200">
              <a:buSzPct val="75000"/>
              <a:buChar char="-"/>
              <a:defRPr sz="4000">
                <a:solidFill>
                  <a:srgbClr val="000000"/>
                </a:solidFill>
                <a:latin typeface="Helvetica"/>
                <a:ea typeface="Helvetica"/>
                <a:cs typeface="Helvetica"/>
                <a:sym typeface="Helvetica"/>
              </a:defRPr>
            </a:pPr>
            <a:r>
              <a:t>Will urbanizing societies become “sustainable” fast enough?</a:t>
            </a:r>
          </a:p>
          <a:p>
            <a:pPr algn="l" defTabSz="457200">
              <a:defRPr sz="4200">
                <a:solidFill>
                  <a:srgbClr val="000000"/>
                </a:solidFill>
                <a:latin typeface="Helvetica"/>
                <a:ea typeface="Helvetica"/>
                <a:cs typeface="Helvetica"/>
                <a:sym typeface="Helvetica"/>
              </a:defRPr>
            </a:pPr>
            <a:endParaRPr b="1"/>
          </a:p>
          <a:p>
            <a:pPr algn="l" defTabSz="457200">
              <a:defRPr sz="4200">
                <a:solidFill>
                  <a:srgbClr val="000000"/>
                </a:solidFill>
                <a:latin typeface="Helvetica"/>
                <a:ea typeface="Helvetica"/>
                <a:cs typeface="Helvetica"/>
                <a:sym typeface="Helvetica"/>
              </a:defRPr>
            </a:pPr>
            <a:r>
              <a:rPr b="1"/>
              <a:t>Answers will require new interdisciplinary knowledge:</a:t>
            </a:r>
          </a:p>
          <a:p>
            <a:pPr marL="491289" indent="-491289" algn="l" defTabSz="457200">
              <a:buSzPct val="75000"/>
              <a:buChar char="-"/>
              <a:defRPr sz="4000">
                <a:solidFill>
                  <a:srgbClr val="000000"/>
                </a:solidFill>
                <a:latin typeface="Helvetica"/>
                <a:ea typeface="Helvetica"/>
                <a:cs typeface="Helvetica"/>
                <a:sym typeface="Helvetica"/>
              </a:defRPr>
            </a:pPr>
            <a:r>
              <a:t>Understanding processes of innovation and development across scales, </a:t>
            </a:r>
          </a:p>
          <a:p>
            <a:pPr marL="491289" indent="-491289" algn="l" defTabSz="457200">
              <a:buSzPct val="75000"/>
              <a:buChar char="-"/>
              <a:defRPr sz="4000">
                <a:solidFill>
                  <a:srgbClr val="000000"/>
                </a:solidFill>
                <a:latin typeface="Helvetica"/>
                <a:ea typeface="Helvetica"/>
                <a:cs typeface="Helvetica"/>
                <a:sym typeface="Helvetica"/>
              </a:defRPr>
            </a:pPr>
            <a:r>
              <a:t>Human reasoning and strategic decision making in diverse circumstances, culture,</a:t>
            </a:r>
          </a:p>
          <a:p>
            <a:pPr marL="491289" indent="-491289" algn="l" defTabSz="457200">
              <a:buSzPct val="75000"/>
              <a:buChar char="-"/>
              <a:defRPr sz="4000">
                <a:solidFill>
                  <a:srgbClr val="000000"/>
                </a:solidFill>
                <a:latin typeface="Helvetica"/>
                <a:ea typeface="Helvetica"/>
                <a:cs typeface="Helvetica"/>
                <a:sym typeface="Helvetica"/>
              </a:defRPr>
            </a:pPr>
            <a:r>
              <a:t>Patterns of settlement, architecture and design, mobility and their influence on socioeconomic life, </a:t>
            </a:r>
          </a:p>
          <a:p>
            <a:pPr marL="491289" indent="-491289" algn="l" defTabSz="457200">
              <a:buSzPct val="75000"/>
              <a:buChar char="-"/>
              <a:defRPr sz="4000">
                <a:solidFill>
                  <a:srgbClr val="000000"/>
                </a:solidFill>
                <a:latin typeface="Helvetica"/>
                <a:ea typeface="Helvetica"/>
                <a:cs typeface="Helvetica"/>
                <a:sym typeface="Helvetica"/>
              </a:defRPr>
            </a:pPr>
            <a:r>
              <a:t>Issues of inequality and inequity, justice and opportunity,</a:t>
            </a:r>
          </a:p>
          <a:p>
            <a:pPr marL="491289" indent="-491289" algn="l" defTabSz="457200">
              <a:buSzPct val="75000"/>
              <a:buChar char="-"/>
              <a:defRPr sz="4000">
                <a:solidFill>
                  <a:srgbClr val="000000"/>
                </a:solidFill>
                <a:latin typeface="Helvetica"/>
                <a:ea typeface="Helvetica"/>
                <a:cs typeface="Helvetica"/>
                <a:sym typeface="Helvetica"/>
              </a:defRPr>
            </a:pPr>
            <a:r>
              <a:t>Resource uses, environmental costs, and their long term consequences,</a:t>
            </a:r>
          </a:p>
          <a:p>
            <a:pPr marL="491289" indent="-491289" algn="l" defTabSz="457200">
              <a:buSzPct val="75000"/>
              <a:buChar char="-"/>
              <a:defRPr sz="4000">
                <a:solidFill>
                  <a:srgbClr val="000000"/>
                </a:solidFill>
                <a:latin typeface="Helvetica"/>
                <a:ea typeface="Helvetica"/>
                <a:cs typeface="Helvetica"/>
                <a:sym typeface="Helvetica"/>
              </a:defRPr>
            </a:pPr>
            <a:r>
              <a:t>Biodiversity change in disturbed environments. </a:t>
            </a:r>
          </a:p>
          <a:p>
            <a:pPr algn="l" defTabSz="457200">
              <a:defRPr sz="4200">
                <a:solidFill>
                  <a:srgbClr val="000000"/>
                </a:solidFill>
                <a:latin typeface="Helvetica"/>
                <a:ea typeface="Helvetica"/>
                <a:cs typeface="Helvetica"/>
                <a:sym typeface="Helvetica"/>
              </a:defRPr>
            </a:pPr>
          </a:p>
          <a:p>
            <a:pPr algn="l" defTabSz="457200">
              <a:defRPr b="1" sz="4200">
                <a:solidFill>
                  <a:srgbClr val="000000"/>
                </a:solidFill>
                <a:latin typeface="Helvetica"/>
                <a:ea typeface="Helvetica"/>
                <a:cs typeface="Helvetica"/>
                <a:sym typeface="Helvetica"/>
              </a:defRPr>
            </a:pPr>
            <a:r>
              <a:t>Cities are the nexus for all these issues </a:t>
            </a:r>
          </a:p>
          <a:p>
            <a:pPr algn="l" defTabSz="457200">
              <a:defRPr sz="4200">
                <a:solidFill>
                  <a:srgbClr val="000000"/>
                </a:solidFill>
                <a:latin typeface="Helvetica"/>
                <a:ea typeface="Helvetica"/>
                <a:cs typeface="Helvetica"/>
                <a:sym typeface="Helvetica"/>
              </a:defRPr>
            </a:pPr>
            <a:r>
              <a:t>There’s also lots of data, political will, agencies, money, long-term objectives… </a:t>
            </a:r>
          </a:p>
        </p:txBody>
      </p:sp>
      <p:sp>
        <p:nvSpPr>
          <p:cNvPr id="250" name="If only we knew better what to do …"/>
          <p:cNvSpPr txBox="1"/>
          <p:nvPr/>
        </p:nvSpPr>
        <p:spPr>
          <a:xfrm>
            <a:off x="15685469" y="12605156"/>
            <a:ext cx="8388961" cy="67180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800">
                <a:solidFill>
                  <a:schemeClr val="accent5">
                    <a:hueOff val="-82419"/>
                    <a:satOff val="-9513"/>
                    <a:lumOff val="-16343"/>
                  </a:schemeClr>
                </a:solidFill>
              </a:defRPr>
            </a:lvl1pPr>
          </a:lstStyle>
          <a:p>
            <a:pPr/>
            <a:r>
              <a:t>If only we knew better what to do …</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Why Study Cities? Why Now?"/>
          <p:cNvSpPr txBox="1"/>
          <p:nvPr/>
        </p:nvSpPr>
        <p:spPr>
          <a:xfrm>
            <a:off x="7155014" y="6358727"/>
            <a:ext cx="10073972" cy="99854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5600"/>
            </a:lvl1pPr>
          </a:lstStyle>
          <a:p>
            <a:pPr/>
            <a:r>
              <a:t>Why Study Cities? Why Now?</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2" name="Shanghai_before and after.jpg" descr="Shanghai_before and after.jpg"/>
          <p:cNvPicPr>
            <a:picLocks noChangeAspect="1"/>
          </p:cNvPicPr>
          <p:nvPr/>
        </p:nvPicPr>
        <p:blipFill>
          <a:blip r:embed="rId3">
            <a:extLst/>
          </a:blip>
          <a:stretch>
            <a:fillRect/>
          </a:stretch>
        </p:blipFill>
        <p:spPr>
          <a:xfrm>
            <a:off x="6447078" y="-1"/>
            <a:ext cx="11489844" cy="13716001"/>
          </a:xfrm>
          <a:prstGeom prst="rect">
            <a:avLst/>
          </a:prstGeom>
          <a:ln w="12700">
            <a:miter lim="400000"/>
          </a:ln>
        </p:spPr>
      </p:pic>
      <p:sp>
        <p:nvSpPr>
          <p:cNvPr id="203" name="1987"/>
          <p:cNvSpPr txBox="1"/>
          <p:nvPr/>
        </p:nvSpPr>
        <p:spPr>
          <a:xfrm>
            <a:off x="19101643" y="716105"/>
            <a:ext cx="1002920" cy="601725"/>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1987</a:t>
            </a:r>
          </a:p>
        </p:txBody>
      </p:sp>
      <p:sp>
        <p:nvSpPr>
          <p:cNvPr id="204" name="2012"/>
          <p:cNvSpPr txBox="1"/>
          <p:nvPr/>
        </p:nvSpPr>
        <p:spPr>
          <a:xfrm>
            <a:off x="19101643" y="12729201"/>
            <a:ext cx="1002920" cy="601725"/>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2012</a:t>
            </a:r>
          </a:p>
        </p:txBody>
      </p:sp>
      <p:sp>
        <p:nvSpPr>
          <p:cNvPr id="205" name="credit: telegraph/reuters/jesus diaz"/>
          <p:cNvSpPr txBox="1"/>
          <p:nvPr/>
        </p:nvSpPr>
        <p:spPr>
          <a:xfrm>
            <a:off x="13976053" y="13240836"/>
            <a:ext cx="3704362" cy="422276"/>
          </a:xfrm>
          <a:prstGeom prst="rect">
            <a:avLst/>
          </a:prstGeom>
          <a:solidFill>
            <a:srgbClr val="53585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1800">
                <a:solidFill>
                  <a:srgbClr val="FFFFFF"/>
                </a:solidFill>
                <a:latin typeface="Helvetica Light"/>
                <a:ea typeface="Helvetica Light"/>
                <a:cs typeface="Helvetica Light"/>
                <a:sym typeface="Helvetica Light"/>
              </a:defRPr>
            </a:lvl1pPr>
          </a:lstStyle>
          <a:p>
            <a:pPr/>
            <a:r>
              <a:t>credit: telegraph/reuters/jesus diaz</a:t>
            </a:r>
          </a:p>
        </p:txBody>
      </p:sp>
      <p:sp>
        <p:nvSpPr>
          <p:cNvPr id="206" name="Shanghai"/>
          <p:cNvSpPr txBox="1"/>
          <p:nvPr/>
        </p:nvSpPr>
        <p:spPr>
          <a:xfrm>
            <a:off x="18538677" y="6253724"/>
            <a:ext cx="2128851" cy="688414"/>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600">
                <a:solidFill>
                  <a:srgbClr val="FFFFFF"/>
                </a:solidFill>
                <a:latin typeface="Helvetica Neue Medium"/>
                <a:ea typeface="Helvetica Neue Medium"/>
                <a:cs typeface="Helvetica Neue Medium"/>
                <a:sym typeface="Helvetica Neue Medium"/>
              </a:defRPr>
            </a:lvl1pPr>
          </a:lstStyle>
          <a:p>
            <a:pPr/>
            <a:r>
              <a:t>Shanghai</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0" name="World_Urbanization.pdf" descr="World_Urbanization.pdf"/>
          <p:cNvPicPr>
            <a:picLocks noChangeAspect="1"/>
          </p:cNvPicPr>
          <p:nvPr/>
        </p:nvPicPr>
        <p:blipFill>
          <a:blip r:embed="rId3">
            <a:extLst/>
          </a:blip>
          <a:stretch>
            <a:fillRect/>
          </a:stretch>
        </p:blipFill>
        <p:spPr>
          <a:xfrm>
            <a:off x="1641437" y="-1054922"/>
            <a:ext cx="21101126" cy="15825844"/>
          </a:xfrm>
          <a:prstGeom prst="rect">
            <a:avLst/>
          </a:prstGeom>
          <a:ln w="12700">
            <a:miter lim="400000"/>
          </a:ln>
        </p:spPr>
      </p:pic>
      <p:sp>
        <p:nvSpPr>
          <p:cNvPr id="211" name="1. “Universality”: The World is Urbanizing Everywhere Fast"/>
          <p:cNvSpPr txBox="1"/>
          <p:nvPr/>
        </p:nvSpPr>
        <p:spPr>
          <a:xfrm>
            <a:off x="537977" y="1489612"/>
            <a:ext cx="17681576" cy="85788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5000"/>
            </a:lvl1pPr>
          </a:lstStyle>
          <a:p>
            <a:pPr/>
            <a:r>
              <a:t>1. “Universality”: The World is Urbanizing Everywhere Fast</a:t>
            </a:r>
          </a:p>
        </p:txBody>
      </p:sp>
      <p:sp>
        <p:nvSpPr>
          <p:cNvPr id="212" name="Two world changing events."/>
          <p:cNvSpPr txBox="1"/>
          <p:nvPr/>
        </p:nvSpPr>
        <p:spPr>
          <a:xfrm>
            <a:off x="8741892" y="12190080"/>
            <a:ext cx="6900216" cy="7216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200"/>
            </a:lvl1pPr>
          </a:lstStyle>
          <a:p>
            <a:pPr/>
            <a:r>
              <a:t>Two world changing events.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216" name="pasted-image-small-2.jpg" descr="pasted-image-small-2.jpg"/>
          <p:cNvPicPr>
            <a:picLocks noChangeAspect="1"/>
          </p:cNvPicPr>
          <p:nvPr/>
        </p:nvPicPr>
        <p:blipFill>
          <a:blip r:embed="rId3">
            <a:extLst/>
          </a:blip>
          <a:stretch>
            <a:fillRect/>
          </a:stretch>
        </p:blipFill>
        <p:spPr>
          <a:xfrm>
            <a:off x="1878757" y="-185543"/>
            <a:ext cx="25043706" cy="14087086"/>
          </a:xfrm>
          <a:prstGeom prst="rect">
            <a:avLst/>
          </a:prstGeom>
          <a:ln w="12700">
            <a:miter lim="400000"/>
          </a:ln>
        </p:spPr>
      </p:pic>
      <p:sp>
        <p:nvSpPr>
          <p:cNvPr id="217" name="credit: NASA 2012"/>
          <p:cNvSpPr/>
          <p:nvPr/>
        </p:nvSpPr>
        <p:spPr>
          <a:xfrm>
            <a:off x="18217426" y="13119100"/>
            <a:ext cx="3093898" cy="574676"/>
          </a:xfrm>
          <a:prstGeom prst="rect">
            <a:avLst/>
          </a:prstGeom>
          <a:gradFill>
            <a:gsLst>
              <a:gs pos="0">
                <a:srgbClr val="FBFBFB"/>
              </a:gs>
              <a:gs pos="100000">
                <a:srgbClr val="BEBEBE"/>
              </a:gs>
            </a:gsLst>
            <a:lin ang="5400000"/>
          </a:gra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000000"/>
                </a:solidFill>
                <a:latin typeface="Helvetica Light"/>
                <a:ea typeface="Helvetica Light"/>
                <a:cs typeface="Helvetica Light"/>
                <a:sym typeface="Helvetica Light"/>
              </a:defRPr>
            </a:lvl1pPr>
          </a:lstStyle>
          <a:p>
            <a:pPr/>
            <a:r>
              <a:t>credit: NASA 2012</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1" name="289973-aerial-view-of-Tokyo.jpg" descr="289973-aerial-view-of-Tokyo.jpg"/>
          <p:cNvPicPr>
            <a:picLocks noChangeAspect="1"/>
          </p:cNvPicPr>
          <p:nvPr/>
        </p:nvPicPr>
        <p:blipFill>
          <a:blip r:embed="rId3">
            <a:extLst/>
          </a:blip>
          <a:stretch>
            <a:fillRect/>
          </a:stretch>
        </p:blipFill>
        <p:spPr>
          <a:xfrm>
            <a:off x="8409751" y="5958473"/>
            <a:ext cx="12517497" cy="9997682"/>
          </a:xfrm>
          <a:prstGeom prst="rect">
            <a:avLst/>
          </a:prstGeom>
          <a:ln w="12700">
            <a:miter lim="400000"/>
          </a:ln>
        </p:spPr>
      </p:pic>
      <p:pic>
        <p:nvPicPr>
          <p:cNvPr id="222" name="terence-starkey-Nx77-APol3E-unsplash.jpg" descr="terence-starkey-Nx77-APol3E-unsplash.jpg"/>
          <p:cNvPicPr>
            <a:picLocks noChangeAspect="1"/>
          </p:cNvPicPr>
          <p:nvPr/>
        </p:nvPicPr>
        <p:blipFill>
          <a:blip r:embed="rId4">
            <a:extLst/>
          </a:blip>
          <a:stretch>
            <a:fillRect/>
          </a:stretch>
        </p:blipFill>
        <p:spPr>
          <a:xfrm>
            <a:off x="8409751" y="-1637065"/>
            <a:ext cx="12517497" cy="8345905"/>
          </a:xfrm>
          <a:prstGeom prst="rect">
            <a:avLst/>
          </a:prstGeom>
          <a:ln w="12700">
            <a:miter lim="400000"/>
          </a:ln>
        </p:spPr>
      </p:pic>
      <p:sp>
        <p:nvSpPr>
          <p:cNvPr id="223" name="Tokyo 1945…"/>
          <p:cNvSpPr txBox="1"/>
          <p:nvPr/>
        </p:nvSpPr>
        <p:spPr>
          <a:xfrm>
            <a:off x="21353667" y="9953064"/>
            <a:ext cx="2591005" cy="123108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800"/>
            </a:pPr>
            <a:r>
              <a:t>Tokyo 1945</a:t>
            </a:r>
          </a:p>
          <a:p>
            <a:pPr>
              <a:defRPr sz="3800"/>
            </a:pPr>
            <a:r>
              <a:t>3.5 million </a:t>
            </a:r>
          </a:p>
        </p:txBody>
      </p:sp>
      <p:sp>
        <p:nvSpPr>
          <p:cNvPr id="224" name="2. Speed of Change"/>
          <p:cNvSpPr txBox="1"/>
          <p:nvPr/>
        </p:nvSpPr>
        <p:spPr>
          <a:xfrm>
            <a:off x="704018" y="904250"/>
            <a:ext cx="6350509" cy="92024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solidFill>
                  <a:srgbClr val="000000"/>
                </a:solidFill>
              </a:defRPr>
            </a:lvl1pPr>
          </a:lstStyle>
          <a:p>
            <a:pPr/>
            <a:r>
              <a:t>2. Speed of Change</a:t>
            </a:r>
          </a:p>
        </p:txBody>
      </p:sp>
      <p:sp>
        <p:nvSpPr>
          <p:cNvPr id="225" name="Tokyo 2015…"/>
          <p:cNvSpPr txBox="1"/>
          <p:nvPr/>
        </p:nvSpPr>
        <p:spPr>
          <a:xfrm>
            <a:off x="21353667" y="1712622"/>
            <a:ext cx="2591005" cy="123108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800"/>
            </a:pPr>
            <a:r>
              <a:t>Tokyo 2015</a:t>
            </a:r>
          </a:p>
          <a:p>
            <a:pPr>
              <a:defRPr sz="3800"/>
            </a:pPr>
            <a:r>
              <a:t>40 million</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3. Economic Growth and Urbanization"/>
          <p:cNvSpPr txBox="1"/>
          <p:nvPr/>
        </p:nvSpPr>
        <p:spPr>
          <a:xfrm>
            <a:off x="287374" y="615112"/>
            <a:ext cx="12002771" cy="92024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lvl1pPr>
          </a:lstStyle>
          <a:p>
            <a:pPr/>
            <a:r>
              <a:t>3. Economic Growth and Urbanization</a:t>
            </a:r>
          </a:p>
        </p:txBody>
      </p:sp>
      <p:pic>
        <p:nvPicPr>
          <p:cNvPr id="230" name="Fig1_Trajectories_urbanization_GDP_all_nations.pdf" descr="Fig1_Trajectories_urbanization_GDP_all_nations.pdf"/>
          <p:cNvPicPr>
            <a:picLocks noChangeAspect="1"/>
          </p:cNvPicPr>
          <p:nvPr/>
        </p:nvPicPr>
        <p:blipFill>
          <a:blip r:embed="rId3">
            <a:extLst/>
          </a:blip>
          <a:srcRect l="49748" t="0" r="0" b="0"/>
          <a:stretch>
            <a:fillRect/>
          </a:stretch>
        </p:blipFill>
        <p:spPr>
          <a:xfrm>
            <a:off x="4803775" y="1674584"/>
            <a:ext cx="14776430" cy="10895779"/>
          </a:xfrm>
          <a:prstGeom prst="rect">
            <a:avLst/>
          </a:prstGeom>
          <a:ln w="12700">
            <a:miter lim="400000"/>
          </a:ln>
        </p:spPr>
      </p:pic>
      <p:sp>
        <p:nvSpPr>
          <p:cNvPr id="231" name="Square"/>
          <p:cNvSpPr/>
          <p:nvPr/>
        </p:nvSpPr>
        <p:spPr>
          <a:xfrm>
            <a:off x="4714059" y="1885924"/>
            <a:ext cx="1270001" cy="1270001"/>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32" name="National GDP per capita increases 4-5% with each percent increase in the percent of people living in cities"/>
          <p:cNvSpPr txBox="1"/>
          <p:nvPr/>
        </p:nvSpPr>
        <p:spPr>
          <a:xfrm>
            <a:off x="365036" y="12565285"/>
            <a:ext cx="23653929" cy="6719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900"/>
            </a:lvl1pPr>
          </a:lstStyle>
          <a:p>
            <a:pPr/>
            <a:r>
              <a:t>National GDP per capita increases 4-5% with each percent increase in the percent of people living in cities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6" name="HDI_Cities_Nations.pdf" descr="HDI_Cities_Nations.pdf"/>
          <p:cNvPicPr>
            <a:picLocks noChangeAspect="1"/>
          </p:cNvPicPr>
          <p:nvPr/>
        </p:nvPicPr>
        <p:blipFill>
          <a:blip r:embed="rId3">
            <a:extLst/>
          </a:blip>
          <a:stretch>
            <a:fillRect/>
          </a:stretch>
        </p:blipFill>
        <p:spPr>
          <a:xfrm>
            <a:off x="396568" y="-1988574"/>
            <a:ext cx="23590864" cy="17693148"/>
          </a:xfrm>
          <a:prstGeom prst="rect">
            <a:avLst/>
          </a:prstGeom>
          <a:ln w="12700">
            <a:miter lim="400000"/>
          </a:ln>
        </p:spPr>
      </p:pic>
      <p:sp>
        <p:nvSpPr>
          <p:cNvPr id="237" name="4. Human Development (knowledge, health, prosperity)"/>
          <p:cNvSpPr txBox="1"/>
          <p:nvPr/>
        </p:nvSpPr>
        <p:spPr>
          <a:xfrm>
            <a:off x="557636" y="687396"/>
            <a:ext cx="17245014" cy="92024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solidFill>
                  <a:srgbClr val="000000"/>
                </a:solidFill>
              </a:defRPr>
            </a:lvl1pPr>
          </a:lstStyle>
          <a:p>
            <a:pPr/>
            <a:r>
              <a:t>4. Human Development (knowledge, health, prosperity)</a:t>
            </a:r>
          </a:p>
        </p:txBody>
      </p:sp>
      <p:sp>
        <p:nvSpPr>
          <p:cNvPr id="238" name="credit: UN-HABITAT: State of the World’s Cities 2012-13: The Prosperity of Cities"/>
          <p:cNvSpPr txBox="1"/>
          <p:nvPr/>
        </p:nvSpPr>
        <p:spPr>
          <a:xfrm>
            <a:off x="9274238" y="11367600"/>
            <a:ext cx="14040828" cy="53541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2900"/>
            </a:lvl1pPr>
          </a:lstStyle>
          <a:p>
            <a:pPr/>
            <a:r>
              <a:t>credit: UN-HABITAT: State of the World’s Cities 2012-13: The Prosperity of Cities</a:t>
            </a:r>
          </a:p>
        </p:txBody>
      </p:sp>
      <p:sp>
        <p:nvSpPr>
          <p:cNvPr id="239" name="Larger Cities typically show higher Human Development levels than their nation"/>
          <p:cNvSpPr txBox="1"/>
          <p:nvPr/>
        </p:nvSpPr>
        <p:spPr>
          <a:xfrm>
            <a:off x="1965293" y="12370982"/>
            <a:ext cx="20453415" cy="77139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500"/>
            </a:lvl1pPr>
          </a:lstStyle>
          <a:p>
            <a:pPr/>
            <a:r>
              <a:t>Larger Cities typically show higher Human Development levels than their nation </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5. Sustainable Development"/>
          <p:cNvSpPr txBox="1"/>
          <p:nvPr/>
        </p:nvSpPr>
        <p:spPr>
          <a:xfrm>
            <a:off x="1119397" y="858911"/>
            <a:ext cx="8874190" cy="92024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500">
                <a:solidFill>
                  <a:srgbClr val="000000"/>
                </a:solidFill>
              </a:defRPr>
            </a:lvl1pPr>
          </a:lstStyle>
          <a:p>
            <a:pPr/>
            <a:r>
              <a:t>5. Sustainable Development</a:t>
            </a:r>
          </a:p>
        </p:txBody>
      </p:sp>
      <p:pic>
        <p:nvPicPr>
          <p:cNvPr id="244" name="Screen Shot 2016-07-24 at 6.12.19 PM.png" descr="Screen Shot 2016-07-24 at 6.12.19 PM.png"/>
          <p:cNvPicPr>
            <a:picLocks noChangeAspect="1"/>
          </p:cNvPicPr>
          <p:nvPr/>
        </p:nvPicPr>
        <p:blipFill>
          <a:blip r:embed="rId3">
            <a:extLst/>
          </a:blip>
          <a:stretch>
            <a:fillRect/>
          </a:stretch>
        </p:blipFill>
        <p:spPr>
          <a:xfrm>
            <a:off x="3048000" y="1929217"/>
            <a:ext cx="18288000" cy="8499849"/>
          </a:xfrm>
          <a:prstGeom prst="rect">
            <a:avLst/>
          </a:prstGeom>
          <a:ln w="12700">
            <a:miter lim="400000"/>
          </a:ln>
        </p:spPr>
      </p:pic>
      <p:pic>
        <p:nvPicPr>
          <p:cNvPr id="245" name="Screen Shot 2016-07-24 at 6.11.44 PM.png" descr="Screen Shot 2016-07-24 at 6.11.44 PM.png"/>
          <p:cNvPicPr>
            <a:picLocks noChangeAspect="1"/>
          </p:cNvPicPr>
          <p:nvPr/>
        </p:nvPicPr>
        <p:blipFill>
          <a:blip r:embed="rId4">
            <a:extLst/>
          </a:blip>
          <a:stretch>
            <a:fillRect/>
          </a:stretch>
        </p:blipFill>
        <p:spPr>
          <a:xfrm>
            <a:off x="4927469" y="8861270"/>
            <a:ext cx="14529062" cy="8418022"/>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